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6" Type="http://schemas.openxmlformats.org/officeDocument/2006/relationships/image" Target="../media/image8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6" Type="http://schemas.openxmlformats.org/officeDocument/2006/relationships/image" Target="../media/image8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5D3F0ED0-2EB6-453D-BE4B-4BBCD898723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o-RO" dirty="0" smtClean="0">
              <a:solidFill>
                <a:schemeClr val="tx1"/>
              </a:solidFill>
            </a:rPr>
            <a:t>Definiție</a:t>
          </a:r>
          <a:endParaRPr lang="en-US" dirty="0">
            <a:solidFill>
              <a:schemeClr val="tx1"/>
            </a:solidFill>
          </a:endParaRPr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o-RO" dirty="0" smtClean="0">
              <a:solidFill>
                <a:schemeClr val="tx1"/>
              </a:solidFill>
            </a:rPr>
            <a:t>Clasificare</a:t>
          </a:r>
          <a:endParaRPr lang="en-US" dirty="0">
            <a:solidFill>
              <a:schemeClr val="tx1"/>
            </a:solidFill>
          </a:endParaRPr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BE3AF4B6-F5EC-44DF-9BDC-CB79D95FB3F4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o-RO" sz="2000" dirty="0" smtClean="0">
              <a:solidFill>
                <a:schemeClr val="tx1"/>
              </a:solidFill>
            </a:rPr>
            <a:t>Caracteristici Principale</a:t>
          </a:r>
          <a:endParaRPr lang="en-US" sz="2000" dirty="0">
            <a:solidFill>
              <a:schemeClr val="tx1"/>
            </a:solidFill>
          </a:endParaRPr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8113D328-D741-4546-88EE-270C594CD2B6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913FCFA9-E236-460B-9323-77A748DA63FA}" type="pres">
      <dgm:prSet presAssocID="{5D3F0ED0-2EB6-453D-BE4B-4BBCD8987238}" presName="compNode" presStyleCnt="0"/>
      <dgm:spPr/>
    </dgm:pt>
    <dgm:pt modelId="{5CEC2045-19E5-4586-8A82-0ED5BA73E61C}" type="pres">
      <dgm:prSet presAssocID="{5D3F0ED0-2EB6-453D-BE4B-4BBCD8987238}" presName="iconBgRect" presStyleLbl="bgShp" presStyleIdx="0" presStyleCnt="3"/>
      <dgm:spPr/>
      <dgm:t>
        <a:bodyPr/>
        <a:lstStyle/>
        <a:p>
          <a:endParaRPr lang="ro-RO"/>
        </a:p>
      </dgm:t>
    </dgm:pt>
    <dgm:pt modelId="{AE752F1E-D28D-45DC-8754-597002C8C39B}" type="pres">
      <dgm:prSet presAssocID="{5D3F0ED0-2EB6-453D-BE4B-4BBCD8987238}" presName="iconRect" presStyleLbl="node1" presStyleIdx="0" presStyleCnt="3" custScaleX="111754" custScaleY="1061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o-RO"/>
        </a:p>
      </dgm:t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17D6720-883B-4B00-981C-9A29F036F4D1}" type="pres">
      <dgm:prSet presAssocID="{5D3F0ED0-2EB6-453D-BE4B-4BBCD8987238}" presName="spaceRect" presStyleCnt="0"/>
      <dgm:spPr/>
    </dgm:pt>
    <dgm:pt modelId="{0B6BA5DE-E17F-4226-899C-67B474FE383C}" type="pres">
      <dgm:prSet presAssocID="{5D3F0ED0-2EB6-453D-BE4B-4BBCD8987238}" presName="textRect" presStyleLbl="revTx" presStyleIdx="0" presStyleCnt="3" custScaleX="113355" custScaleY="12650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2788FC-712A-428D-8CA5-41AC46958FD3}" type="pres">
      <dgm:prSet presAssocID="{2E2BF50E-B394-4636-BF63-257039995E33}" presName="sibTrans" presStyleCnt="0"/>
      <dgm:spPr/>
    </dgm:pt>
    <dgm:pt modelId="{D6DBCA18-2696-4B56-A4FE-B5BD7EC6131C}" type="pres">
      <dgm:prSet presAssocID="{00C4C7D7-43FB-4C62-B653-0BAA02E17855}" presName="compNode" presStyleCnt="0"/>
      <dgm:spPr/>
    </dgm:pt>
    <dgm:pt modelId="{64207C47-3A14-45CE-AEBB-950AA7CB587D}" type="pres">
      <dgm:prSet presAssocID="{00C4C7D7-43FB-4C62-B653-0BAA02E17855}" presName="iconBgRect" presStyleLbl="bgShp" presStyleIdx="1" presStyleCnt="3" custLinFactNeighborX="-17779" custLinFactNeighborY="-2056"/>
      <dgm:spPr/>
      <dgm:t>
        <a:bodyPr/>
        <a:lstStyle/>
        <a:p>
          <a:endParaRPr lang="ro-RO"/>
        </a:p>
      </dgm:t>
    </dgm:pt>
    <dgm:pt modelId="{DD1D6C1E-CBFF-474F-8D9C-E7009CFCAC74}" type="pres">
      <dgm:prSet presAssocID="{00C4C7D7-43FB-4C62-B653-0BAA02E17855}" presName="iconRect" presStyleLbl="node1" presStyleIdx="1" presStyleCnt="3" custLinFactNeighborX="-30698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o-RO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DABE61C-80C0-4F1C-8D92-6CBC4FD7D160}" type="pres">
      <dgm:prSet presAssocID="{00C4C7D7-43FB-4C62-B653-0BAA02E17855}" presName="spaceRect" presStyleCnt="0"/>
      <dgm:spPr/>
    </dgm:pt>
    <dgm:pt modelId="{9A6D43D9-B46C-4A8E-8FA0-7728BC4D62CD}" type="pres">
      <dgm:prSet presAssocID="{00C4C7D7-43FB-4C62-B653-0BAA02E17855}" presName="textRect" presStyleLbl="revTx" presStyleIdx="1" presStyleCnt="3" custLinFactNeighborX="-6025" custLinFactNeighborY="-16099">
        <dgm:presLayoutVars>
          <dgm:chMax val="1"/>
          <dgm:chPref val="1"/>
        </dgm:presLayoutVars>
      </dgm:prSet>
      <dgm:spPr/>
      <dgm:t>
        <a:bodyPr/>
        <a:lstStyle/>
        <a:p>
          <a:endParaRPr lang="ro-RO"/>
        </a:p>
      </dgm:t>
    </dgm:pt>
    <dgm:pt modelId="{3E7BD38E-9180-4737-B221-F6C5581EC0AC}" type="pres">
      <dgm:prSet presAssocID="{26407BAA-24CA-40B6-A34E-07DAAD20ECB5}" presName="sibTrans" presStyleCnt="0"/>
      <dgm:spPr/>
    </dgm:pt>
    <dgm:pt modelId="{63F93E96-1801-4AD9-B896-6FF6EE228279}" type="pres">
      <dgm:prSet presAssocID="{BE3AF4B6-F5EC-44DF-9BDC-CB79D95FB3F4}" presName="compNode" presStyleCnt="0"/>
      <dgm:spPr/>
    </dgm:pt>
    <dgm:pt modelId="{41A1C510-2DCF-44FA-87F3-8423FF19B3AE}" type="pres">
      <dgm:prSet presAssocID="{BE3AF4B6-F5EC-44DF-9BDC-CB79D95FB3F4}" presName="iconBgRect" presStyleLbl="bgShp" presStyleIdx="2" presStyleCnt="3" custLinFactNeighborX="-22718" custLinFactNeighborY="-2056"/>
      <dgm:spPr/>
      <dgm:t>
        <a:bodyPr/>
        <a:lstStyle/>
        <a:p>
          <a:endParaRPr lang="ro-RO"/>
        </a:p>
      </dgm:t>
    </dgm:pt>
    <dgm:pt modelId="{E15247F8-AB47-4E92-BDC5-412B72189390}" type="pres">
      <dgm:prSet presAssocID="{BE3AF4B6-F5EC-44DF-9BDC-CB79D95FB3F4}" presName="iconRect" presStyleLbl="node1" presStyleIdx="2" presStyleCnt="3" custLinFactNeighborX="-4131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o-RO"/>
        </a:p>
      </dgm:t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921A4A6-2E31-4E00-87B8-F9FF92E32385}" type="pres">
      <dgm:prSet presAssocID="{BE3AF4B6-F5EC-44DF-9BDC-CB79D95FB3F4}" presName="spaceRect" presStyleCnt="0"/>
      <dgm:spPr/>
    </dgm:pt>
    <dgm:pt modelId="{C0AFD7ED-7EA4-4F7B-9F57-8E3622F21CDA}" type="pres">
      <dgm:prSet presAssocID="{BE3AF4B6-F5EC-44DF-9BDC-CB79D95FB3F4}" presName="textRect" presStyleLbl="revTx" presStyleIdx="2" presStyleCnt="3" custLinFactNeighborX="-10845" custLinFactNeighborY="-17887">
        <dgm:presLayoutVars>
          <dgm:chMax val="1"/>
          <dgm:chPref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BADB28D8-F92E-4EEE-BCC3-74945763BCFD}" type="presOf" srcId="{BE3AF4B6-F5EC-44DF-9BDC-CB79D95FB3F4}" destId="{C0AFD7ED-7EA4-4F7B-9F57-8E3622F21CDA}" srcOrd="0" destOrd="0" presId="urn:microsoft.com/office/officeart/2018/5/layout/IconCircleLabelList"/>
    <dgm:cxn modelId="{66708CE2-9EFF-43B2-BC5C-8CB49923FB20}" type="presOf" srcId="{00C4C7D7-43FB-4C62-B653-0BAA02E17855}" destId="{9A6D43D9-B46C-4A8E-8FA0-7728BC4D62CD}" srcOrd="0" destOrd="0" presId="urn:microsoft.com/office/officeart/2018/5/layout/IconCircleLabelLis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D0ACC338-D34E-44DB-B0C0-C03DE22E9A8B}" type="presOf" srcId="{D75A9632-4EB0-4862-92FF-00CF01BE2205}" destId="{8113D328-D741-4546-88EE-270C594CD2B6}" srcOrd="0" destOrd="0" presId="urn:microsoft.com/office/officeart/2018/5/layout/IconCircleLabelList"/>
    <dgm:cxn modelId="{4021B1CA-1CAA-490C-847E-7F8BC81ED16E}" type="presOf" srcId="{5D3F0ED0-2EB6-453D-BE4B-4BBCD8987238}" destId="{0B6BA5DE-E17F-4226-899C-67B474FE383C}" srcOrd="0" destOrd="0" presId="urn:microsoft.com/office/officeart/2018/5/layout/IconCircleLabelList"/>
    <dgm:cxn modelId="{7CF129E7-6629-483E-B315-D03090FF6F31}" type="presParOf" srcId="{8113D328-D741-4546-88EE-270C594CD2B6}" destId="{913FCFA9-E236-460B-9323-77A748DA63FA}" srcOrd="0" destOrd="0" presId="urn:microsoft.com/office/officeart/2018/5/layout/IconCircleLabelList"/>
    <dgm:cxn modelId="{C893487F-8A41-441B-85D1-10B59AC7EFC2}" type="presParOf" srcId="{913FCFA9-E236-460B-9323-77A748DA63FA}" destId="{5CEC2045-19E5-4586-8A82-0ED5BA73E61C}" srcOrd="0" destOrd="0" presId="urn:microsoft.com/office/officeart/2018/5/layout/IconCircleLabelList"/>
    <dgm:cxn modelId="{9493DB11-8AC7-4994-8180-FEA32682E8A6}" type="presParOf" srcId="{913FCFA9-E236-460B-9323-77A748DA63FA}" destId="{AE752F1E-D28D-45DC-8754-597002C8C39B}" srcOrd="1" destOrd="0" presId="urn:microsoft.com/office/officeart/2018/5/layout/IconCircleLabelList"/>
    <dgm:cxn modelId="{C0B78EF1-BA5C-48D6-B7A8-0E419C5B83BB}" type="presParOf" srcId="{913FCFA9-E236-460B-9323-77A748DA63FA}" destId="{917D6720-883B-4B00-981C-9A29F036F4D1}" srcOrd="2" destOrd="0" presId="urn:microsoft.com/office/officeart/2018/5/layout/IconCircleLabelList"/>
    <dgm:cxn modelId="{95400945-5457-4F8D-B27B-8DAA221B8F76}" type="presParOf" srcId="{913FCFA9-E236-460B-9323-77A748DA63FA}" destId="{0B6BA5DE-E17F-4226-899C-67B474FE383C}" srcOrd="3" destOrd="0" presId="urn:microsoft.com/office/officeart/2018/5/layout/IconCircleLabelList"/>
    <dgm:cxn modelId="{2583B2E9-F83F-40E4-8125-FA35D7F89EBF}" type="presParOf" srcId="{8113D328-D741-4546-88EE-270C594CD2B6}" destId="{EE2788FC-712A-428D-8CA5-41AC46958FD3}" srcOrd="1" destOrd="0" presId="urn:microsoft.com/office/officeart/2018/5/layout/IconCircleLabelList"/>
    <dgm:cxn modelId="{A82C2822-6BC3-4221-9423-13255F3103ED}" type="presParOf" srcId="{8113D328-D741-4546-88EE-270C594CD2B6}" destId="{D6DBCA18-2696-4B56-A4FE-B5BD7EC6131C}" srcOrd="2" destOrd="0" presId="urn:microsoft.com/office/officeart/2018/5/layout/IconCircleLabelList"/>
    <dgm:cxn modelId="{986C60FF-8C76-4BF1-A3EA-2F6CF6D6DD27}" type="presParOf" srcId="{D6DBCA18-2696-4B56-A4FE-B5BD7EC6131C}" destId="{64207C47-3A14-45CE-AEBB-950AA7CB587D}" srcOrd="0" destOrd="0" presId="urn:microsoft.com/office/officeart/2018/5/layout/IconCircleLabelList"/>
    <dgm:cxn modelId="{16F34F05-D9BE-41AB-9B85-84F22C102E50}" type="presParOf" srcId="{D6DBCA18-2696-4B56-A4FE-B5BD7EC6131C}" destId="{DD1D6C1E-CBFF-474F-8D9C-E7009CFCAC74}" srcOrd="1" destOrd="0" presId="urn:microsoft.com/office/officeart/2018/5/layout/IconCircleLabelList"/>
    <dgm:cxn modelId="{FA4A0BFF-0F81-4ABF-A81E-0360A70CEEC2}" type="presParOf" srcId="{D6DBCA18-2696-4B56-A4FE-B5BD7EC6131C}" destId="{BDABE61C-80C0-4F1C-8D92-6CBC4FD7D160}" srcOrd="2" destOrd="0" presId="urn:microsoft.com/office/officeart/2018/5/layout/IconCircleLabelList"/>
    <dgm:cxn modelId="{BC5B2FC4-BD89-4A19-9550-6C188CBC13C2}" type="presParOf" srcId="{D6DBCA18-2696-4B56-A4FE-B5BD7EC6131C}" destId="{9A6D43D9-B46C-4A8E-8FA0-7728BC4D62CD}" srcOrd="3" destOrd="0" presId="urn:microsoft.com/office/officeart/2018/5/layout/IconCircleLabelList"/>
    <dgm:cxn modelId="{B6BDF174-470E-4421-8692-4400B1289ADC}" type="presParOf" srcId="{8113D328-D741-4546-88EE-270C594CD2B6}" destId="{3E7BD38E-9180-4737-B221-F6C5581EC0AC}" srcOrd="3" destOrd="0" presId="urn:microsoft.com/office/officeart/2018/5/layout/IconCircleLabelList"/>
    <dgm:cxn modelId="{2976A194-191F-4B16-99FF-652EAED42E5E}" type="presParOf" srcId="{8113D328-D741-4546-88EE-270C594CD2B6}" destId="{63F93E96-1801-4AD9-B896-6FF6EE228279}" srcOrd="4" destOrd="0" presId="urn:microsoft.com/office/officeart/2018/5/layout/IconCircleLabelList"/>
    <dgm:cxn modelId="{1A17D89A-CF17-4206-9DBF-64181ABF1582}" type="presParOf" srcId="{63F93E96-1801-4AD9-B896-6FF6EE228279}" destId="{41A1C510-2DCF-44FA-87F3-8423FF19B3AE}" srcOrd="0" destOrd="0" presId="urn:microsoft.com/office/officeart/2018/5/layout/IconCircleLabelList"/>
    <dgm:cxn modelId="{673FA7D1-B008-48ED-8464-57A36C5CCAFF}" type="presParOf" srcId="{63F93E96-1801-4AD9-B896-6FF6EE228279}" destId="{E15247F8-AB47-4E92-BDC5-412B72189390}" srcOrd="1" destOrd="0" presId="urn:microsoft.com/office/officeart/2018/5/layout/IconCircleLabelList"/>
    <dgm:cxn modelId="{2E706CD7-D43C-421C-883E-4D819944775C}" type="presParOf" srcId="{63F93E96-1801-4AD9-B896-6FF6EE228279}" destId="{6921A4A6-2E31-4E00-87B8-F9FF92E32385}" srcOrd="2" destOrd="0" presId="urn:microsoft.com/office/officeart/2018/5/layout/IconCircleLabelList"/>
    <dgm:cxn modelId="{A11A9E27-1293-46D7-84D8-B4B0F8679536}" type="presParOf" srcId="{63F93E96-1801-4AD9-B896-6FF6EE228279}" destId="{C0AFD7ED-7EA4-4F7B-9F57-8E3622F21CDA}" srcOrd="3" destOrd="0" presId="urn:microsoft.com/office/officeart/2018/5/layout/IconCircleLabelList"/>
  </dgm:cxnLst>
  <dgm:bg>
    <a:solidFill>
      <a:schemeClr val="bg1">
        <a:alpha val="6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2045-19E5-4586-8A82-0ED5BA73E61C}">
      <dsp:nvSpPr>
        <dsp:cNvPr id="0" name=""/>
        <dsp:cNvSpPr/>
      </dsp:nvSpPr>
      <dsp:spPr>
        <a:xfrm>
          <a:off x="616272" y="1167346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52F1E-D28D-45DC-8754-597002C8C39B}">
      <dsp:nvSpPr>
        <dsp:cNvPr id="0" name=""/>
        <dsp:cNvSpPr/>
      </dsp:nvSpPr>
      <dsp:spPr>
        <a:xfrm>
          <a:off x="850179" y="1422288"/>
          <a:ext cx="836059" cy="793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A5DE-E17F-4226-899C-67B474FE383C}">
      <dsp:nvSpPr>
        <dsp:cNvPr id="0" name=""/>
        <dsp:cNvSpPr/>
      </dsp:nvSpPr>
      <dsp:spPr>
        <a:xfrm>
          <a:off x="56727" y="2781921"/>
          <a:ext cx="2422963" cy="91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o-RO" sz="2700" kern="1200" dirty="0" smtClean="0">
              <a:solidFill>
                <a:schemeClr val="tx1"/>
              </a:solidFill>
            </a:rPr>
            <a:t>Definiție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56727" y="2781921"/>
        <a:ext cx="2422963" cy="910850"/>
      </dsp:txXfrm>
    </dsp:sp>
    <dsp:sp modelId="{64207C47-3A14-45CE-AEBB-950AA7CB587D}">
      <dsp:nvSpPr>
        <dsp:cNvPr id="0" name=""/>
        <dsp:cNvSpPr/>
      </dsp:nvSpPr>
      <dsp:spPr>
        <a:xfrm>
          <a:off x="3038750" y="1188251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D6C1E-CBFF-474F-8D9C-E7009CFCAC74}">
      <dsp:nvSpPr>
        <dsp:cNvPr id="0" name=""/>
        <dsp:cNvSpPr/>
      </dsp:nvSpPr>
      <dsp:spPr>
        <a:xfrm>
          <a:off x="3318781" y="1492934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43D9-B46C-4A8E-8FA0-7728BC4D62CD}">
      <dsp:nvSpPr>
        <dsp:cNvPr id="0" name=""/>
        <dsp:cNvSpPr/>
      </dsp:nvSpPr>
      <dsp:spPr>
        <a:xfrm>
          <a:off x="2724969" y="2809146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o-RO" sz="2700" kern="1200" dirty="0" smtClean="0">
              <a:solidFill>
                <a:schemeClr val="tx1"/>
              </a:solidFill>
            </a:rPr>
            <a:t>Clasificare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2724969" y="2809146"/>
        <a:ext cx="2137500" cy="720000"/>
      </dsp:txXfrm>
    </dsp:sp>
    <dsp:sp modelId="{41A1C510-2DCF-44FA-87F3-8423FF19B3AE}">
      <dsp:nvSpPr>
        <dsp:cNvPr id="0" name=""/>
        <dsp:cNvSpPr/>
      </dsp:nvSpPr>
      <dsp:spPr>
        <a:xfrm>
          <a:off x="5485914" y="1188251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247F8-AB47-4E92-BDC5-412B72189390}">
      <dsp:nvSpPr>
        <dsp:cNvPr id="0" name=""/>
        <dsp:cNvSpPr/>
      </dsp:nvSpPr>
      <dsp:spPr>
        <a:xfrm>
          <a:off x="5750908" y="1492934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FD7ED-7EA4-4F7B-9F57-8E3622F21CDA}">
      <dsp:nvSpPr>
        <dsp:cNvPr id="0" name=""/>
        <dsp:cNvSpPr/>
      </dsp:nvSpPr>
      <dsp:spPr>
        <a:xfrm>
          <a:off x="5133504" y="279627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o-RO" sz="2000" kern="1200" dirty="0" smtClean="0">
              <a:solidFill>
                <a:schemeClr val="tx1"/>
              </a:solidFill>
            </a:rPr>
            <a:t>Caracteristici Principale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33504" y="2796273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4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5FD9-6782-4777-BD37-B8EEBEF1E4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7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382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95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2645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793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5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85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63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8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4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7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1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52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1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57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7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869841E-71E7-4F51-8E6F-5E8A5E37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lans">
            <a:extLst>
              <a:ext uri="{FF2B5EF4-FFF2-40B4-BE49-F238E27FC236}">
                <a16:creationId xmlns:a16="http://schemas.microsoft.com/office/drawing/2014/main" xmlns="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4B067E-A161-4B29-A8FA-FEEB19449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invGray">
          <a:xfrm>
            <a:off x="1" y="761999"/>
            <a:ext cx="4642228" cy="5334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580" y="1197736"/>
            <a:ext cx="3685070" cy="1965058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lgerian" panose="04020705040A02060702" pitchFamily="82" charset="0"/>
              </a:rPr>
              <a:t>Transmisii</a:t>
            </a:r>
            <a:r>
              <a:rPr lang="en-US" sz="4800" dirty="0" smtClean="0">
                <a:latin typeface="Algerian" panose="04020705040A02060702" pitchFamily="82" charset="0"/>
              </a:rPr>
              <a:t> </a:t>
            </a:r>
            <a:r>
              <a:rPr lang="en-US" sz="4800" dirty="0" err="1" smtClean="0">
                <a:latin typeface="Algerian" panose="04020705040A02060702" pitchFamily="82" charset="0"/>
              </a:rPr>
              <a:t>Mecanice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80" y="3467592"/>
            <a:ext cx="3685070" cy="201880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Ionescu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Roxana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Bloj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Antonio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Clasa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XI-a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87160F7-FCB2-48B7-8BB8-BEFF45F6BF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DA178560-78C9-4CB5-BE46-05302CDA8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ultiple people looking at blueprints&#10;">
            <a:extLst>
              <a:ext uri="{FF2B5EF4-FFF2-40B4-BE49-F238E27FC236}">
                <a16:creationId xmlns:a16="http://schemas.microsoft.com/office/drawing/2014/main" xmlns="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10980" y="0"/>
            <a:ext cx="1218893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461EC9-A94F-4225-B526-5C862F340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3" y="2240742"/>
            <a:ext cx="2947482" cy="2376513"/>
          </a:xfrm>
        </p:spPr>
        <p:txBody>
          <a:bodyPr>
            <a:normAutofit/>
          </a:bodyPr>
          <a:lstStyle/>
          <a:p>
            <a:r>
              <a:rPr lang="ro-RO" dirty="0" smtClean="0"/>
              <a:t>Etapele Lecției</a:t>
            </a:r>
            <a:endParaRPr lang="en-US" dirty="0"/>
          </a:p>
        </p:txBody>
      </p:sp>
      <p:graphicFrame>
        <p:nvGraphicFramePr>
          <p:cNvPr id="4" name="Content Placeholder 3" descr="Icon SmartArt placeholder ">
            <a:extLst>
              <a:ext uri="{FF2B5EF4-FFF2-40B4-BE49-F238E27FC236}">
                <a16:creationId xmlns:a16="http://schemas.microsoft.com/office/drawing/2014/main" xmlns="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33245"/>
              </p:ext>
            </p:extLst>
          </p:nvPr>
        </p:nvGraphicFramePr>
        <p:xfrm>
          <a:off x="3697129" y="998940"/>
          <a:ext cx="7559544" cy="486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45" y="-902"/>
            <a:ext cx="12272845" cy="68589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2" y="1224472"/>
            <a:ext cx="3444539" cy="5330952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12141" y="1305397"/>
            <a:ext cx="2834640" cy="2833875"/>
          </a:xfrm>
        </p:spPr>
        <p:txBody>
          <a:bodyPr>
            <a:noAutofit/>
          </a:bodyPr>
          <a:lstStyle/>
          <a:p>
            <a:r>
              <a:rPr lang="ro-RO" sz="2000" dirty="0" smtClean="0"/>
              <a:t>Transmisiile mecanice (TM) sunt părți componente ale sistemelor mecanice mobile (SMM) </a:t>
            </a:r>
            <a:r>
              <a:rPr lang="ro-RO" sz="1800" dirty="0" smtClean="0"/>
              <a:t>dispuse</a:t>
            </a:r>
            <a:r>
              <a:rPr lang="ro-RO" sz="2000" dirty="0" smtClean="0"/>
              <a:t> între mașina motoare (MM) și mașina de lucru (ML)</a:t>
            </a:r>
            <a:endParaRPr lang="ro-RO" sz="2000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591" t="2839" r="5944" b="6830"/>
          <a:stretch/>
        </p:blipFill>
        <p:spPr>
          <a:xfrm>
            <a:off x="3919329" y="1856096"/>
            <a:ext cx="8005072" cy="343923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512141" y="4220197"/>
            <a:ext cx="2834640" cy="2486515"/>
          </a:xfrm>
        </p:spPr>
        <p:txBody>
          <a:bodyPr>
            <a:normAutofit/>
          </a:bodyPr>
          <a:lstStyle/>
          <a:p>
            <a:r>
              <a:rPr lang="ro-RO" sz="1800" dirty="0" smtClean="0"/>
              <a:t>În figura respectivă se prezintă transmisia </a:t>
            </a:r>
            <a:r>
              <a:rPr lang="ro-RO" sz="1800" dirty="0" smtClean="0"/>
              <a:t>mecanică</a:t>
            </a:r>
            <a:r>
              <a:rPr lang="en-US" sz="1800" dirty="0" smtClean="0"/>
              <a:t>.</a:t>
            </a:r>
            <a:r>
              <a:rPr lang="ro-RO" sz="1800" dirty="0" smtClean="0"/>
              <a:t> </a:t>
            </a:r>
            <a:r>
              <a:rPr lang="en-US" sz="1800" dirty="0" err="1" smtClean="0"/>
              <a:t>Aceasta</a:t>
            </a:r>
            <a:r>
              <a:rPr lang="en-US" sz="1800" dirty="0" smtClean="0"/>
              <a:t> are</a:t>
            </a:r>
            <a:r>
              <a:rPr lang="ro-RO" sz="1800" dirty="0" smtClean="0"/>
              <a:t> </a:t>
            </a:r>
            <a:r>
              <a:rPr lang="ro-RO" sz="1800" dirty="0" smtClean="0"/>
              <a:t>rolul de a realiza acordul parametrilor cinematici, dinamici și cinematici ai acestora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41" y="293942"/>
            <a:ext cx="860167" cy="8601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69" y="380715"/>
            <a:ext cx="723309" cy="6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58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4529" y="534605"/>
            <a:ext cx="2984193" cy="830172"/>
          </a:xfrm>
        </p:spPr>
        <p:txBody>
          <a:bodyPr/>
          <a:lstStyle/>
          <a:p>
            <a:r>
              <a:rPr lang="ro-RO" i="1" dirty="0" smtClean="0"/>
              <a:t>Clasificare</a:t>
            </a:r>
            <a:endParaRPr lang="ro-RO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51330" y="1760561"/>
            <a:ext cx="3816706" cy="4269474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Transmisiile mecanice pot fi </a:t>
            </a:r>
            <a:r>
              <a:rPr lang="en-US" dirty="0" smtClean="0"/>
              <a:t>: </a:t>
            </a:r>
          </a:p>
          <a:p>
            <a:r>
              <a:rPr lang="en-US" b="1" dirty="0" err="1" smtClean="0"/>
              <a:t>Directe</a:t>
            </a:r>
            <a:endParaRPr lang="ro-RO" b="1" dirty="0" smtClean="0"/>
          </a:p>
          <a:p>
            <a:pPr>
              <a:buFontTx/>
              <a:buChar char="-"/>
            </a:pPr>
            <a:r>
              <a:rPr lang="ro-RO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Cu roți dințate</a:t>
            </a:r>
          </a:p>
          <a:p>
            <a:pPr>
              <a:buFontTx/>
              <a:buChar char="-"/>
            </a:pPr>
            <a:r>
              <a:rPr lang="ro-RO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Cu Came</a:t>
            </a:r>
          </a:p>
          <a:p>
            <a:pPr>
              <a:buFontTx/>
              <a:buChar char="-"/>
            </a:pPr>
            <a:r>
              <a:rPr lang="ro-RO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Cu roți de fricțiune</a:t>
            </a:r>
          </a:p>
          <a:p>
            <a:pPr>
              <a:buFontTx/>
              <a:buChar char="-"/>
            </a:pPr>
            <a:r>
              <a:rPr lang="ro-RO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Șurub , Piuliță</a:t>
            </a:r>
            <a:endParaRPr lang="en-US" sz="2400" dirty="0" smtClean="0">
              <a:latin typeface="Arial Narrow" panose="020B060602020203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ro-RO" dirty="0" smtClean="0"/>
          </a:p>
        </p:txBody>
      </p:sp>
      <p:sp>
        <p:nvSpPr>
          <p:cNvPr id="9" name="Rectangle 8"/>
          <p:cNvSpPr/>
          <p:nvPr/>
        </p:nvSpPr>
        <p:spPr>
          <a:xfrm>
            <a:off x="6000466" y="2138903"/>
            <a:ext cx="4735773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b="1" dirty="0" err="1" smtClean="0">
                <a:solidFill>
                  <a:prstClr val="white"/>
                </a:solidFill>
                <a:ea typeface="+mj-ea"/>
                <a:cs typeface="+mj-cs"/>
              </a:rPr>
              <a:t>Indirecte</a:t>
            </a:r>
            <a:endParaRPr lang="ro-RO" sz="2000" b="1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Char char="-"/>
            </a:pPr>
            <a:r>
              <a:rPr lang="ro-RO" sz="2400" dirty="0">
                <a:solidFill>
                  <a:prstClr val="white"/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Cu lanț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Char char="-"/>
            </a:pPr>
            <a:r>
              <a:rPr lang="ro-RO" sz="2400" dirty="0">
                <a:solidFill>
                  <a:prstClr val="white"/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Prin Curele</a:t>
            </a: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Char char="-"/>
            </a:pPr>
            <a:r>
              <a:rPr lang="ro-RO" sz="2400" dirty="0">
                <a:solidFill>
                  <a:prstClr val="white"/>
                </a:solidFill>
                <a:latin typeface="Arial Narrow" panose="020B0606020202030204" pitchFamily="34" charset="0"/>
                <a:ea typeface="+mj-ea"/>
                <a:cs typeface="Aparajita" panose="020B0604020202020204" pitchFamily="34" charset="0"/>
              </a:rPr>
              <a:t>Cu pârghii</a:t>
            </a:r>
            <a:endParaRPr lang="en-US" sz="2400" dirty="0">
              <a:solidFill>
                <a:prstClr val="white"/>
              </a:solidFill>
              <a:latin typeface="Arial Narrow" panose="020B0606020202030204" pitchFamily="34" charset="0"/>
              <a:ea typeface="+mj-ea"/>
              <a:cs typeface="Aparajita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endParaRPr lang="ro-RO" sz="200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endParaRPr lang="ro-RO" sz="20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67" y="411775"/>
            <a:ext cx="1067414" cy="1067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137" y="534605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68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189" y="1000035"/>
            <a:ext cx="4321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 Transmisiile directe se </a:t>
            </a:r>
            <a:r>
              <a:rPr lang="ro-RO" dirty="0" smtClean="0"/>
              <a:t>caracterizează </a:t>
            </a:r>
            <a:r>
              <a:rPr lang="ro-RO" dirty="0"/>
              <a:t>prin </a:t>
            </a:r>
            <a:r>
              <a:rPr lang="ro-RO" dirty="0" smtClean="0"/>
              <a:t>distanța mică </a:t>
            </a:r>
            <a:r>
              <a:rPr lang="ro-RO" dirty="0"/>
              <a:t>dintre axa arborelui conducator si axa arborelui condus.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6042" y="1138534"/>
            <a:ext cx="4062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Transmisiile indirecte se </a:t>
            </a:r>
            <a:r>
              <a:rPr lang="ro-RO" dirty="0" smtClean="0"/>
              <a:t>caracterizează </a:t>
            </a:r>
            <a:r>
              <a:rPr lang="ro-RO" dirty="0"/>
              <a:t>prin </a:t>
            </a:r>
            <a:r>
              <a:rPr lang="ro-RO" dirty="0" smtClean="0"/>
              <a:t>distanța </a:t>
            </a:r>
            <a:r>
              <a:rPr lang="ro-RO" dirty="0"/>
              <a:t>mare dintre cei doi arbori.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89" y="2715065"/>
            <a:ext cx="9222947" cy="270309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573" y="1138534"/>
            <a:ext cx="1048178" cy="10481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725" y="1294360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675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13" y="606677"/>
            <a:ext cx="990111" cy="990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25" y="796389"/>
            <a:ext cx="610686" cy="610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6336" y="606677"/>
            <a:ext cx="6055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Transmisiile mecanice se utilizează în următoarele </a:t>
            </a:r>
            <a:r>
              <a:rPr lang="ro-RO" sz="2800" dirty="0" smtClean="0"/>
              <a:t>situații</a:t>
            </a:r>
            <a:r>
              <a:rPr lang="ro-RO" sz="28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225" y="2790846"/>
            <a:ext cx="8219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Bookman Old Style" panose="02050604050505020204" pitchFamily="18" charset="0"/>
              </a:rPr>
              <a:t>- atunci când momentul de torsiune cerut de maşina de lucru este mai</a:t>
            </a:r>
          </a:p>
          <a:p>
            <a:r>
              <a:rPr lang="ro-RO" dirty="0">
                <a:latin typeface="Bookman Old Style" panose="02050604050505020204" pitchFamily="18" charset="0"/>
              </a:rPr>
              <a:t>mare decât cel pe care îl poate dezvolta maşina motoare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6225" y="3928575"/>
            <a:ext cx="82190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Bookman Old Style" panose="02050604050505020204" pitchFamily="18" charset="0"/>
              </a:rPr>
              <a:t>-atunci </a:t>
            </a:r>
            <a:r>
              <a:rPr lang="ro-RO" dirty="0">
                <a:latin typeface="Bookman Old Style" panose="02050604050505020204" pitchFamily="18" charset="0"/>
              </a:rPr>
              <a:t>când un singur motor antrenează mai </a:t>
            </a:r>
            <a:r>
              <a:rPr lang="ro-RO" dirty="0" smtClean="0">
                <a:latin typeface="Bookman Old Style" panose="02050604050505020204" pitchFamily="18" charset="0"/>
              </a:rPr>
              <a:t>mulți </a:t>
            </a:r>
            <a:r>
              <a:rPr lang="ro-RO" dirty="0">
                <a:latin typeface="Bookman Old Style" panose="02050604050505020204" pitchFamily="18" charset="0"/>
              </a:rPr>
              <a:t>consumatori</a:t>
            </a:r>
            <a:r>
              <a:rPr lang="ro-RO" dirty="0" smtClean="0">
                <a:latin typeface="Bookman Old Style" panose="02050604050505020204" pitchFamily="18" charset="0"/>
              </a:rPr>
              <a:t>;</a:t>
            </a:r>
          </a:p>
          <a:p>
            <a:endParaRPr lang="ro-RO" dirty="0">
              <a:latin typeface="Bookman Old Style" panose="02050604050505020204" pitchFamily="18" charset="0"/>
            </a:endParaRPr>
          </a:p>
          <a:p>
            <a:endParaRPr lang="ro-RO" dirty="0">
              <a:latin typeface="Bookman Old Style" panose="02050604050505020204" pitchFamily="18" charset="0"/>
            </a:endParaRPr>
          </a:p>
          <a:p>
            <a:r>
              <a:rPr lang="ro-RO" dirty="0">
                <a:latin typeface="Bookman Old Style" panose="02050604050505020204" pitchFamily="18" charset="0"/>
              </a:rPr>
              <a:t>- atunci când din motive </a:t>
            </a:r>
            <a:r>
              <a:rPr lang="ro-RO" dirty="0" smtClean="0">
                <a:latin typeface="Bookman Old Style" panose="02050604050505020204" pitchFamily="18" charset="0"/>
              </a:rPr>
              <a:t>constructiv-funcționale </a:t>
            </a:r>
            <a:r>
              <a:rPr lang="ro-RO" dirty="0">
                <a:latin typeface="Bookman Old Style" panose="02050604050505020204" pitchFamily="18" charset="0"/>
              </a:rPr>
              <a:t>sau de </a:t>
            </a:r>
            <a:r>
              <a:rPr lang="ro-RO" dirty="0" smtClean="0">
                <a:latin typeface="Bookman Old Style" panose="02050604050505020204" pitchFamily="18" charset="0"/>
              </a:rPr>
              <a:t>siguranță </a:t>
            </a:r>
            <a:r>
              <a:rPr lang="ro-RO" dirty="0">
                <a:latin typeface="Bookman Old Style" panose="02050604050505020204" pitchFamily="18" charset="0"/>
              </a:rPr>
              <a:t>nu</a:t>
            </a:r>
          </a:p>
          <a:p>
            <a:r>
              <a:rPr lang="ro-RO" dirty="0">
                <a:latin typeface="Bookman Old Style" panose="02050604050505020204" pitchFamily="18" charset="0"/>
              </a:rPr>
              <a:t>pot fi legate direct maşina motoare cu maşina de lucru</a:t>
            </a:r>
          </a:p>
        </p:txBody>
      </p:sp>
    </p:spTree>
    <p:extLst>
      <p:ext uri="{BB962C8B-B14F-4D97-AF65-F5344CB8AC3E}">
        <p14:creationId xmlns:p14="http://schemas.microsoft.com/office/powerpoint/2010/main" val="42441751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bg1">
                <a:lumMod val="75000"/>
                <a:lumOff val="2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77" y="745588"/>
            <a:ext cx="4662805" cy="5728364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89726" y="1041010"/>
            <a:ext cx="4076502" cy="1622299"/>
          </a:xfrm>
        </p:spPr>
        <p:txBody>
          <a:bodyPr>
            <a:noAutofit/>
          </a:bodyPr>
          <a:lstStyle/>
          <a:p>
            <a:r>
              <a:rPr lang="ro-RO" sz="2000" dirty="0"/>
              <a:t>Rolul </a:t>
            </a:r>
            <a:r>
              <a:rPr lang="ro-RO" sz="2000" dirty="0" smtClean="0"/>
              <a:t>funcțional </a:t>
            </a:r>
            <a:r>
              <a:rPr lang="ro-RO" sz="2000" dirty="0"/>
              <a:t>al transmisiilor mecanice implică satisfacerea</a:t>
            </a:r>
            <a:br>
              <a:rPr lang="ro-RO" sz="2000" dirty="0"/>
            </a:br>
            <a:r>
              <a:rPr lang="ro-RO" sz="2000" dirty="0"/>
              <a:t>concomitentă a două </a:t>
            </a:r>
            <a:r>
              <a:rPr lang="ro-RO" sz="2000" dirty="0" smtClean="0">
                <a:cs typeface="Arial" panose="020B0604020202020204" pitchFamily="34" charset="0"/>
              </a:rPr>
              <a:t>proprietăți</a:t>
            </a:r>
            <a:r>
              <a:rPr lang="ro-RO" sz="2000" dirty="0"/>
              <a:t>: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1789726" y="3924886"/>
            <a:ext cx="4076502" cy="2138290"/>
          </a:xfrm>
        </p:spPr>
        <p:txBody>
          <a:bodyPr>
            <a:normAutofit/>
          </a:bodyPr>
          <a:lstStyle/>
          <a:p>
            <a:r>
              <a:rPr lang="ro-RO" sz="1800" dirty="0"/>
              <a:t>1. Transformarea </a:t>
            </a:r>
            <a:r>
              <a:rPr lang="ro-RO" sz="1800" dirty="0" smtClean="0"/>
              <a:t>cinematică</a:t>
            </a:r>
          </a:p>
          <a:p>
            <a:r>
              <a:rPr lang="ro-RO" sz="1800" dirty="0">
                <a:latin typeface="+mn-lt"/>
              </a:rPr>
              <a:t>-vizează modificarea unor parametri </a:t>
            </a:r>
            <a:r>
              <a:rPr lang="ro-RO" sz="1800" dirty="0" smtClean="0">
                <a:latin typeface="+mn-lt"/>
              </a:rPr>
              <a:t>ai mişcării</a:t>
            </a:r>
            <a:r>
              <a:rPr lang="ro-RO" sz="1800" dirty="0">
                <a:latin typeface="+mn-lt"/>
              </a:rPr>
              <a:t>, iar în unele </a:t>
            </a:r>
            <a:r>
              <a:rPr lang="ro-RO" sz="1800" dirty="0" smtClean="0">
                <a:latin typeface="+mn-lt"/>
              </a:rPr>
              <a:t>situații</a:t>
            </a:r>
            <a:r>
              <a:rPr lang="ro-RO" sz="1800" dirty="0">
                <a:latin typeface="+mn-lt"/>
              </a:rPr>
              <a:t>, chiar natura acesteia</a:t>
            </a:r>
            <a:endParaRPr lang="ro-RO" sz="1800" dirty="0" smtClean="0">
              <a:latin typeface="+mn-lt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r="1946"/>
          <a:stretch>
            <a:fillRect/>
          </a:stretch>
        </p:blipFill>
        <p:spPr>
          <a:xfrm>
            <a:off x="6766511" y="2264971"/>
            <a:ext cx="3935072" cy="24982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9" y="3310889"/>
            <a:ext cx="4365476" cy="4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130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6672" y="1115284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/>
              <a:t>2</a:t>
            </a:r>
            <a:r>
              <a:rPr lang="ro-RO" sz="2400" dirty="0" smtClean="0"/>
              <a:t>. Transferul </a:t>
            </a:r>
            <a:r>
              <a:rPr lang="ro-RO" sz="2400" dirty="0"/>
              <a:t>energetic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37" y="1198529"/>
            <a:ext cx="3665825" cy="421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426" y="2082252"/>
            <a:ext cx="6692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Eficiența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transferului energetic este pusă în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Evidență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prin randamentul mecanic al transmisiei: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6" y="3416792"/>
            <a:ext cx="5841534" cy="1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7BB97-A62F-4534-888F-505637578A57}">
  <ds:schemaRefs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62D4C9-FB7C-42A5-9239-CABAB8011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5ACEB-CF5E-44CD-BB7E-D39F90AC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233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Aharoni</vt:lpstr>
      <vt:lpstr>Algerian</vt:lpstr>
      <vt:lpstr>Aparajita</vt:lpstr>
      <vt:lpstr>Arial</vt:lpstr>
      <vt:lpstr>Arial Narrow</vt:lpstr>
      <vt:lpstr>Bookman Old Style</vt:lpstr>
      <vt:lpstr>Calibri</vt:lpstr>
      <vt:lpstr>Century Gothic</vt:lpstr>
      <vt:lpstr>Wingdings 3</vt:lpstr>
      <vt:lpstr>Ion</vt:lpstr>
      <vt:lpstr>Transmisii Mecanice</vt:lpstr>
      <vt:lpstr>Etapele Lecției</vt:lpstr>
      <vt:lpstr>Transmisiile mecanice (TM) sunt părți componente ale sistemelor mecanice mobile (SMM) dispuse între mașina motoare (MM) și mașina de lucru (ML)</vt:lpstr>
      <vt:lpstr>Clasificare</vt:lpstr>
      <vt:lpstr>PowerPoint Presentation</vt:lpstr>
      <vt:lpstr>PowerPoint Presentation</vt:lpstr>
      <vt:lpstr>Rolul funcțional al transmisiilor mecanice implică satisfacerea concomitentă a două proprietăți: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2023-01-22T13:38:36Z</dcterms:created>
  <dcterms:modified xsi:type="dcterms:W3CDTF">2023-01-22T21:48:40Z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